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7"/>
  </p:notesMasterIdLst>
  <p:sldIdLst>
    <p:sldId id="343" r:id="rId2"/>
    <p:sldId id="326" r:id="rId3"/>
    <p:sldId id="334" r:id="rId4"/>
    <p:sldId id="335" r:id="rId5"/>
    <p:sldId id="338" r:id="rId6"/>
    <p:sldId id="339" r:id="rId7"/>
    <p:sldId id="307" r:id="rId8"/>
    <p:sldId id="340" r:id="rId9"/>
    <p:sldId id="308" r:id="rId10"/>
    <p:sldId id="309" r:id="rId11"/>
    <p:sldId id="341" r:id="rId12"/>
    <p:sldId id="342" r:id="rId13"/>
    <p:sldId id="310" r:id="rId14"/>
    <p:sldId id="313" r:id="rId15"/>
    <p:sldId id="314" r:id="rId1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snapVertSplitter="1" vertBarState="minimized">
    <p:restoredLeft sz="15620"/>
    <p:restoredTop sz="94660"/>
  </p:normalViewPr>
  <p:slideViewPr>
    <p:cSldViewPr snapToObjects="1">
      <p:cViewPr>
        <p:scale>
          <a:sx n="75" d="100"/>
          <a:sy n="75" d="100"/>
        </p:scale>
        <p:origin x="-3144" y="-3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7F8B-A48C-104C-AB8D-7502F25BAB04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239E6-8E81-A749-9B50-52B2759D6E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BE00-4E25-ED42-8C0A-D9B56EAD2C7E}" type="datetimeFigureOut">
              <a:rPr lang="en-US" smtClean="0"/>
              <a:pPr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592138" y="573088"/>
            <a:ext cx="338874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DNA – mRNA – protein</a:t>
            </a:r>
            <a:endParaRPr lang="en-US" sz="2400" b="1" dirty="0">
              <a:solidFill>
                <a:srgbClr val="000000"/>
              </a:solidFill>
              <a:latin typeface="Apple Casual"/>
              <a:cs typeface="Apple Casual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87933" y="54228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559" y="3686145"/>
            <a:ext cx="4434134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Mutations: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</a:t>
            </a:r>
            <a:r>
              <a:rPr lang="en-US" sz="2400" b="1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germline</a:t>
            </a:r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vs</a:t>
            </a:r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 somatic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point </a:t>
            </a:r>
            <a:r>
              <a:rPr lang="en-US" sz="2400" b="1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vs</a:t>
            </a:r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 chromosomal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silent 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</a:t>
            </a:r>
            <a:r>
              <a:rPr lang="en-US" sz="2400" b="1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missense</a:t>
            </a:r>
            <a:endParaRPr lang="en-US" sz="2400" b="1" dirty="0" smtClean="0">
              <a:solidFill>
                <a:srgbClr val="000000"/>
              </a:solidFill>
              <a:latin typeface="Apple Casual"/>
              <a:cs typeface="Apple Casual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nonsense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</a:t>
            </a:r>
            <a:r>
              <a:rPr lang="en-US" sz="2400" b="1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frameshift</a:t>
            </a:r>
            <a:endParaRPr lang="en-US" sz="2400" b="1" dirty="0" smtClean="0">
              <a:solidFill>
                <a:srgbClr val="000000"/>
              </a:solidFill>
              <a:latin typeface="Apple Casual"/>
              <a:cs typeface="Apple Casual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deletion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duplication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Apple Casual"/>
                <a:cs typeface="Apple Casual"/>
              </a:rPr>
              <a:t>	• how arise?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2251710" cy="22517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80885" y="1917412"/>
            <a:ext cx="1563512" cy="5847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asual"/>
                <a:cs typeface="Apple Casual"/>
              </a:rPr>
              <a:t>Activity</a:t>
            </a:r>
            <a:endParaRPr lang="en-US" sz="3200" dirty="0">
              <a:latin typeface="Apple Casual"/>
              <a:cs typeface="Apple Casu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7873424"/>
            <a:ext cx="3355005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Casual"/>
                <a:cs typeface="Apple Casual"/>
              </a:rPr>
              <a:t>Why do we care?</a:t>
            </a:r>
            <a:endParaRPr lang="en-US" sz="3200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6250" y="1143000"/>
            <a:ext cx="6028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Sequence expansions –  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012825" y="4038600"/>
            <a:ext cx="4762842" cy="1785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mic Sans MS"/>
                <a:cs typeface="Comic Sans MS"/>
              </a:rPr>
              <a:t>1. </a:t>
            </a:r>
            <a:r>
              <a:rPr lang="en-US" sz="2000" u="sng" dirty="0">
                <a:latin typeface="Comic Sans MS"/>
                <a:cs typeface="Comic Sans MS"/>
              </a:rPr>
              <a:t>Fragile X </a:t>
            </a:r>
            <a:r>
              <a:rPr lang="en-US" dirty="0">
                <a:latin typeface="Comic Sans MS"/>
                <a:cs typeface="Comic Sans MS"/>
              </a:rPr>
              <a:t>=</a:t>
            </a:r>
            <a:r>
              <a:rPr lang="en-US" dirty="0" smtClean="0">
                <a:latin typeface="Comic Sans MS"/>
                <a:cs typeface="Comic Sans MS"/>
              </a:rPr>
              <a:t>  </a:t>
            </a:r>
            <a:endParaRPr lang="en-US" sz="2400" dirty="0" smtClean="0">
              <a:latin typeface="Comic Sans MS"/>
              <a:cs typeface="Comic Sans MS"/>
            </a:endParaRP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 6-54 = wt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55-</a:t>
            </a:r>
            <a:r>
              <a:rPr lang="en-US" dirty="0">
                <a:latin typeface="Comic Sans MS"/>
                <a:cs typeface="Comic Sans MS"/>
              </a:rPr>
              <a:t>200 = </a:t>
            </a:r>
            <a:r>
              <a:rPr lang="en-US" dirty="0" err="1">
                <a:latin typeface="Comic Sans MS"/>
                <a:cs typeface="Comic Sans MS"/>
              </a:rPr>
              <a:t>premutation</a:t>
            </a:r>
            <a:endParaRPr lang="en-US" dirty="0">
              <a:latin typeface="Comic Sans MS"/>
              <a:cs typeface="Comic Sans MS"/>
            </a:endParaRP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200</a:t>
            </a:r>
            <a:r>
              <a:rPr lang="en-US" dirty="0" smtClean="0">
                <a:latin typeface="Comic Sans MS"/>
                <a:cs typeface="Comic Sans MS"/>
              </a:rPr>
              <a:t>-2000 </a:t>
            </a:r>
            <a:r>
              <a:rPr lang="en-US" dirty="0">
                <a:latin typeface="Comic Sans MS"/>
                <a:cs typeface="Comic Sans MS"/>
              </a:rPr>
              <a:t>= disease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FMR-1</a:t>
            </a:r>
            <a:r>
              <a:rPr lang="en-US" dirty="0" smtClean="0">
                <a:latin typeface="Comic Sans MS"/>
                <a:cs typeface="Comic Sans MS"/>
              </a:rPr>
              <a:t>  </a:t>
            </a:r>
          </a:p>
          <a:p>
            <a:pPr lvl="4">
              <a:buFontTx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 binds mRNAs in neurons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914400" y="5943600"/>
            <a:ext cx="501932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mic Sans MS"/>
                <a:cs typeface="Comic Sans MS"/>
              </a:rPr>
              <a:t>2. </a:t>
            </a:r>
            <a:r>
              <a:rPr lang="en-US" sz="2000" u="sng" dirty="0">
                <a:latin typeface="Comic Sans MS"/>
                <a:cs typeface="Comic Sans MS"/>
              </a:rPr>
              <a:t>X-linked muscular atrophy </a:t>
            </a:r>
            <a:r>
              <a:rPr lang="en-US" dirty="0">
                <a:latin typeface="Comic Sans MS"/>
                <a:cs typeface="Comic Sans MS"/>
              </a:rPr>
              <a:t>=</a:t>
            </a:r>
            <a:r>
              <a:rPr lang="en-US" dirty="0" smtClean="0">
                <a:latin typeface="Comic Sans MS"/>
                <a:cs typeface="Comic Sans MS"/>
              </a:rPr>
              <a:t>  </a:t>
            </a:r>
            <a:endParaRPr lang="en-US" sz="1400" dirty="0" smtClean="0">
              <a:latin typeface="Comic Sans MS"/>
              <a:cs typeface="Comic Sans MS"/>
            </a:endParaRP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 21 = wt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40-52 = disease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disrupt androgen receptor</a:t>
            </a:r>
            <a:r>
              <a:rPr lang="en-US" dirty="0" smtClean="0">
                <a:latin typeface="Comic Sans MS"/>
                <a:cs typeface="Comic Sans MS"/>
              </a:rPr>
              <a:t>  </a:t>
            </a:r>
            <a:r>
              <a:rPr lang="en-US" sz="2400" dirty="0" smtClean="0">
                <a:latin typeface="Comic Sans MS"/>
                <a:cs typeface="Comic Sans MS"/>
              </a:rPr>
              <a:t>      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914400" y="7407295"/>
            <a:ext cx="4544834" cy="15081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mic Sans MS"/>
                <a:cs typeface="Comic Sans MS"/>
              </a:rPr>
              <a:t>3. </a:t>
            </a:r>
            <a:r>
              <a:rPr lang="en-US" sz="2000" u="sng" dirty="0" err="1">
                <a:latin typeface="Comic Sans MS"/>
                <a:cs typeface="Comic Sans MS"/>
              </a:rPr>
              <a:t>myotonic</a:t>
            </a:r>
            <a:r>
              <a:rPr lang="en-US" sz="2000" u="sng" dirty="0">
                <a:latin typeface="Comic Sans MS"/>
                <a:cs typeface="Comic Sans MS"/>
              </a:rPr>
              <a:t> dystrophy </a:t>
            </a:r>
            <a:r>
              <a:rPr lang="en-US" dirty="0">
                <a:latin typeface="Comic Sans MS"/>
                <a:cs typeface="Comic Sans MS"/>
              </a:rPr>
              <a:t>=</a:t>
            </a:r>
            <a:r>
              <a:rPr lang="en-US" dirty="0" smtClean="0">
                <a:latin typeface="Comic Sans MS"/>
                <a:cs typeface="Comic Sans MS"/>
              </a:rPr>
              <a:t>  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 5 = wt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50 = mild disease</a:t>
            </a:r>
          </a:p>
          <a:p>
            <a:pPr lvl="4">
              <a:buFontTx/>
              <a:buChar char="•"/>
            </a:pPr>
            <a:r>
              <a:rPr lang="en-US" dirty="0">
                <a:latin typeface="Comic Sans MS"/>
                <a:cs typeface="Comic Sans MS"/>
              </a:rPr>
              <a:t> 1000 = severe disease</a:t>
            </a:r>
          </a:p>
          <a:p>
            <a:pPr lvl="4">
              <a:buFontTx/>
              <a:buChar char="•"/>
            </a:pPr>
            <a:r>
              <a:rPr lang="en-US" dirty="0" smtClean="0">
                <a:latin typeface="Comic Sans MS"/>
                <a:cs typeface="Comic Sans MS"/>
              </a:rPr>
              <a:t> 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b="8571"/>
          <a:stretch>
            <a:fillRect/>
          </a:stretch>
        </p:blipFill>
        <p:spPr bwMode="auto">
          <a:xfrm>
            <a:off x="1548994" y="1602724"/>
            <a:ext cx="3404006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590490"/>
            <a:ext cx="612160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2000" kern="0" dirty="0" smtClean="0">
                <a:latin typeface="Apple Casual"/>
                <a:cs typeface="Apple Casual"/>
              </a:rPr>
              <a:t>How do defective genes/proteins lead to diseases?</a:t>
            </a:r>
          </a:p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kern="0" dirty="0" smtClean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9" grpId="0" autoUpdateAnimBg="0"/>
      <p:bldP spid="2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6250" y="1143000"/>
            <a:ext cx="6028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Sequence expansions – </a:t>
            </a:r>
            <a:r>
              <a:rPr lang="en-US" kern="0" dirty="0" err="1" smtClean="0">
                <a:latin typeface="Comic Sans MS"/>
                <a:cs typeface="Comic Sans MS"/>
              </a:rPr>
              <a:t>trinucleotide</a:t>
            </a:r>
            <a:r>
              <a:rPr lang="en-US" kern="0" dirty="0" smtClean="0">
                <a:latin typeface="Comic Sans MS"/>
                <a:cs typeface="Comic Sans MS"/>
              </a:rPr>
              <a:t> repeats</a:t>
            </a:r>
            <a:endParaRPr lang="en-US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b="8571"/>
          <a:stretch>
            <a:fillRect/>
          </a:stretch>
        </p:blipFill>
        <p:spPr bwMode="auto">
          <a:xfrm>
            <a:off x="1548994" y="1602724"/>
            <a:ext cx="3404006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4077550" y="1886188"/>
            <a:ext cx="451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wt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229950" y="2648188"/>
            <a:ext cx="144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mic Sans MS"/>
                <a:cs typeface="Comic Sans MS"/>
              </a:rPr>
              <a:t>premutated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951211" y="349805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diseased</a:t>
            </a:r>
            <a:endParaRPr lang="en-US" dirty="0"/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590490"/>
            <a:ext cx="612160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2000" kern="0" dirty="0" smtClean="0">
                <a:latin typeface="Apple Casual"/>
                <a:cs typeface="Apple Casual"/>
              </a:rPr>
              <a:t>How do defective genes/proteins lead to diseases?</a:t>
            </a:r>
          </a:p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kern="0" dirty="0" smtClean="0">
              <a:latin typeface="Apple Casual"/>
              <a:cs typeface="Apple Casual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38442" y="6705600"/>
            <a:ext cx="629095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Three </a:t>
            </a:r>
            <a:r>
              <a:rPr lang="en-US" sz="2000" i="1" kern="0" baseline="0" dirty="0" err="1" smtClean="0">
                <a:latin typeface="Comic Sans MS"/>
                <a:cs typeface="Comic Sans MS"/>
              </a:rPr>
              <a:t>c</a:t>
            </a:r>
            <a:r>
              <a:rPr kumimoji="0" lang="en-US" sz="2000" b="0" i="1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hildren</a:t>
            </a:r>
            <a:r>
              <a:rPr kumimoji="0" lang="en-US" sz="20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- 50% risk to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inherit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Huntington</a:t>
            </a:r>
            <a:r>
              <a:rPr kumimoji="0" lang="en-US" sz="20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disease from their father.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kern="0" dirty="0" smtClean="0">
                <a:latin typeface="Comic Sans MS"/>
                <a:cs typeface="Comic Sans MS"/>
              </a:rPr>
              <a:t>Genetic Testing: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338442" y="4392543"/>
            <a:ext cx="2328106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Case</a:t>
            </a:r>
            <a:r>
              <a:rPr lang="en-US" sz="2000" b="1" dirty="0" smtClean="0">
                <a:solidFill>
                  <a:schemeClr val="tx1"/>
                </a:solidFill>
              </a:rPr>
              <a:t> Study: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	</a:t>
            </a:r>
            <a:r>
              <a:rPr lang="en-US" sz="2000" b="1" dirty="0" err="1" smtClean="0">
                <a:solidFill>
                  <a:schemeClr val="tx1"/>
                </a:solidFill>
              </a:rPr>
              <a:t>genetests.org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597" y="4392543"/>
            <a:ext cx="3155950" cy="219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6250" y="1143000"/>
            <a:ext cx="6028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Sequence expansions – </a:t>
            </a:r>
            <a:r>
              <a:rPr lang="en-US" kern="0" dirty="0" err="1" smtClean="0">
                <a:latin typeface="Comic Sans MS"/>
                <a:cs typeface="Comic Sans MS"/>
              </a:rPr>
              <a:t>trinucleotide</a:t>
            </a:r>
            <a:r>
              <a:rPr lang="en-US" kern="0" dirty="0" smtClean="0">
                <a:latin typeface="Comic Sans MS"/>
                <a:cs typeface="Comic Sans MS"/>
              </a:rPr>
              <a:t> repeats</a:t>
            </a:r>
            <a:endParaRPr lang="en-US" dirty="0"/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" y="590490"/>
            <a:ext cx="612160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2000" kern="0" dirty="0" smtClean="0">
                <a:latin typeface="Apple Casual"/>
                <a:cs typeface="Apple Casual"/>
              </a:rPr>
              <a:t>How do defective genes/proteins lead to diseases?</a:t>
            </a:r>
          </a:p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kern="0" dirty="0" smtClean="0">
              <a:latin typeface="Apple Casual"/>
              <a:cs typeface="Apple Casual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69717" y="2971800"/>
            <a:ext cx="629095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Do they</a:t>
            </a:r>
            <a:r>
              <a:rPr kumimoji="0" lang="en-US" sz="200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have different risks for </a:t>
            </a:r>
            <a:r>
              <a:rPr kumimoji="0" lang="en-US" sz="20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developing</a:t>
            </a:r>
            <a:r>
              <a:rPr kumimoji="0" lang="en-US" sz="200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disease?</a:t>
            </a: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endParaRPr kumimoji="0" lang="en-US" sz="200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  <a:p>
            <a:pPr marL="457200" marR="0" lvl="0" indent="-4572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AutoNum type="arabicPeriod"/>
              <a:tabLst/>
              <a:defRPr/>
            </a:pPr>
            <a:endParaRPr lang="en-US" sz="2000" kern="0" baseline="0" dirty="0" smtClean="0">
              <a:latin typeface="Comic Sans MS"/>
              <a:cs typeface="Comic Sans MS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338442" y="1905000"/>
            <a:ext cx="2328106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Case</a:t>
            </a:r>
            <a:r>
              <a:rPr lang="en-US" sz="2000" b="1" dirty="0" smtClean="0">
                <a:solidFill>
                  <a:schemeClr val="tx1"/>
                </a:solidFill>
              </a:rPr>
              <a:t> Study: 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	</a:t>
            </a:r>
            <a:r>
              <a:rPr lang="en-US" sz="2000" b="1" dirty="0" err="1" smtClean="0">
                <a:solidFill>
                  <a:schemeClr val="tx1"/>
                </a:solidFill>
              </a:rPr>
              <a:t>genetests.org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21" y="3733800"/>
            <a:ext cx="3155950" cy="2195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3400" y="7239000"/>
            <a:ext cx="283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•  </a:t>
            </a:r>
          </a:p>
          <a:p>
            <a:endParaRPr lang="en-US" sz="2000" dirty="0" smtClean="0">
              <a:latin typeface="Comic Sans MS"/>
              <a:cs typeface="Comic Sans MS"/>
            </a:endParaRPr>
          </a:p>
          <a:p>
            <a:r>
              <a:rPr lang="en-US" sz="2000" dirty="0" smtClean="0">
                <a:latin typeface="Comic Sans MS"/>
                <a:cs typeface="Comic Sans MS"/>
              </a:rPr>
              <a:t>•  </a:t>
            </a:r>
          </a:p>
          <a:p>
            <a:endParaRPr lang="en-US" sz="2000" dirty="0" smtClean="0">
              <a:latin typeface="Comic Sans MS"/>
              <a:cs typeface="Comic Sans MS"/>
            </a:endParaRPr>
          </a:p>
          <a:p>
            <a:r>
              <a:rPr lang="en-US" sz="2000" dirty="0" smtClean="0">
                <a:latin typeface="Comic Sans MS"/>
                <a:cs typeface="Comic Sans MS"/>
              </a:rPr>
              <a:t>•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6250" y="1314212"/>
            <a:ext cx="5848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err="1" smtClean="0">
                <a:latin typeface="Comic Sans MS"/>
                <a:cs typeface="Comic Sans MS"/>
              </a:rPr>
              <a:t>c</a:t>
            </a:r>
            <a:r>
              <a:rPr lang="en-US" kern="0" dirty="0" smtClean="0">
                <a:latin typeface="Comic Sans MS"/>
                <a:cs typeface="Comic Sans MS"/>
              </a:rPr>
              <a:t>. Deletions:</a:t>
            </a:r>
            <a:endParaRPr lang="en-US" dirty="0"/>
          </a:p>
        </p:txBody>
      </p:sp>
      <p:pic>
        <p:nvPicPr>
          <p:cNvPr id="8" name="Picture 18" descr="dmdbmd_musclefiber.jpg                                         00000010Macintosh HD                   ABA78158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63181"/>
            <a:ext cx="2522537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2202194" y="2667000"/>
            <a:ext cx="2162872" cy="1323439"/>
          </a:xfrm>
          <a:prstGeom prst="rect">
            <a:avLst/>
          </a:prstGeom>
          <a:solidFill>
            <a:srgbClr val="FDFDFD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latin typeface="Times New Roman" pitchFamily="-106" charset="0"/>
              </a:rPr>
              <a:t>Gene structure</a:t>
            </a:r>
            <a:endParaRPr lang="en-US" sz="2000" b="1" dirty="0">
              <a:latin typeface="Times New Roman" pitchFamily="-106" charset="0"/>
            </a:endParaRPr>
          </a:p>
          <a:p>
            <a:r>
              <a:rPr lang="en-US" sz="2000" b="1" dirty="0">
                <a:latin typeface="Times New Roman" pitchFamily="-106" charset="0"/>
              </a:rPr>
              <a:t>• 2.6mb, 79 </a:t>
            </a:r>
            <a:r>
              <a:rPr lang="en-US" sz="2000" b="1" dirty="0" err="1">
                <a:latin typeface="Times New Roman" pitchFamily="-106" charset="0"/>
              </a:rPr>
              <a:t>exons</a:t>
            </a:r>
            <a:r>
              <a:rPr lang="en-US" sz="2000" b="1" dirty="0">
                <a:latin typeface="Times New Roman" pitchFamily="-106" charset="0"/>
              </a:rPr>
              <a:t>,</a:t>
            </a:r>
          </a:p>
          <a:p>
            <a:r>
              <a:rPr lang="en-US" sz="2000" b="1" dirty="0">
                <a:latin typeface="Times New Roman" pitchFamily="-106" charset="0"/>
              </a:rPr>
              <a:t>• 14kb </a:t>
            </a:r>
            <a:r>
              <a:rPr lang="en-US" sz="2000" b="1" dirty="0" smtClean="0">
                <a:latin typeface="Times New Roman" pitchFamily="-106" charset="0"/>
              </a:rPr>
              <a:t>mRNA</a:t>
            </a:r>
          </a:p>
          <a:p>
            <a:r>
              <a:rPr lang="en-US" sz="2000" b="1" dirty="0" smtClean="0">
                <a:latin typeface="Times New Roman" pitchFamily="-106" charset="0"/>
              </a:rPr>
              <a:t>• ~1/3000 – Why?</a:t>
            </a:r>
            <a:endParaRPr lang="en-US" sz="2000" b="1" dirty="0">
              <a:latin typeface="Times New Roman" pitchFamily="-106" charset="0"/>
            </a:endParaRPr>
          </a:p>
        </p:txBody>
      </p:sp>
      <p:pic>
        <p:nvPicPr>
          <p:cNvPr id="10" name="Picture 20" descr="figure-02-27.JPG                                               00005334&#10;production                     B8414635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4048125"/>
            <a:ext cx="3536950" cy="3038475"/>
          </a:xfrm>
          <a:prstGeom prst="rect">
            <a:avLst/>
          </a:prstGeom>
          <a:noFill/>
        </p:spPr>
      </p:pic>
      <p:pic>
        <p:nvPicPr>
          <p:cNvPr id="11" name="Picture 21" descr="figure-02-28.jpg                                               00001991xGCHEM 4.0 IRCD                B562F59D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1" y="1882775"/>
            <a:ext cx="5110162" cy="860425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714499" y="7162800"/>
            <a:ext cx="4119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-106" charset="0"/>
              </a:rPr>
              <a:t>• DMD =  </a:t>
            </a:r>
          </a:p>
          <a:p>
            <a:r>
              <a:rPr lang="en-US" b="1" dirty="0" smtClean="0">
                <a:latin typeface="Times New Roman" pitchFamily="-106" charset="0"/>
              </a:rPr>
              <a:t>			</a:t>
            </a:r>
            <a:r>
              <a:rPr lang="en-US" dirty="0" smtClean="0">
                <a:latin typeface="Times New Roman" pitchFamily="-106" charset="0"/>
              </a:rPr>
              <a:t>- onset 2-6yrs old</a:t>
            </a:r>
          </a:p>
          <a:p>
            <a:r>
              <a:rPr lang="en-US" dirty="0" smtClean="0">
                <a:latin typeface="Times New Roman" pitchFamily="-106" charset="0"/>
              </a:rPr>
              <a:t>			- rare beyond 30yrs</a:t>
            </a:r>
            <a:endParaRPr lang="en-US" b="1" dirty="0" smtClean="0">
              <a:latin typeface="Times New Roman" pitchFamily="-10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14500" y="8144470"/>
            <a:ext cx="4381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-106" charset="0"/>
              </a:rPr>
              <a:t>• BMD =  </a:t>
            </a:r>
          </a:p>
          <a:p>
            <a:r>
              <a:rPr lang="en-US" b="1" dirty="0" smtClean="0">
                <a:latin typeface="Times New Roman" pitchFamily="-106" charset="0"/>
              </a:rPr>
              <a:t>			</a:t>
            </a:r>
            <a:r>
              <a:rPr lang="en-US" dirty="0" smtClean="0">
                <a:latin typeface="Times New Roman" pitchFamily="-106" charset="0"/>
              </a:rPr>
              <a:t>- adolescence/adulthood</a:t>
            </a:r>
          </a:p>
          <a:p>
            <a:r>
              <a:rPr lang="en-US" dirty="0" smtClean="0">
                <a:latin typeface="Times New Roman" pitchFamily="-106" charset="0"/>
              </a:rPr>
              <a:t>			- mid late adulthood</a:t>
            </a:r>
            <a:endParaRPr lang="en-US" dirty="0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1597" y="590490"/>
            <a:ext cx="612160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sz="2000" kern="0" dirty="0" smtClean="0">
                <a:latin typeface="Apple Casual"/>
                <a:cs typeface="Apple Casual"/>
              </a:rPr>
              <a:t>How do defective genes/proteins lead to diseases?</a:t>
            </a:r>
          </a:p>
          <a:p>
            <a:pPr marL="227013" lvl="0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kern="0" dirty="0" smtClean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1561338"/>
            <a:ext cx="676275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	a.  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	</a:t>
            </a:r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 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2667002"/>
            <a:ext cx="2928640" cy="2666998"/>
            <a:chOff x="76200" y="1752602"/>
            <a:chExt cx="2928640" cy="266699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 b="14286"/>
            <a:stretch>
              <a:fillRect/>
            </a:stretch>
          </p:blipFill>
          <p:spPr bwMode="auto">
            <a:xfrm>
              <a:off x="76200" y="2554224"/>
              <a:ext cx="2928640" cy="1865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" name="Straight Arrow Connector 17"/>
            <p:cNvCxnSpPr/>
            <p:nvPr/>
          </p:nvCxnSpPr>
          <p:spPr>
            <a:xfrm rot="5400000">
              <a:off x="1421600" y="1855004"/>
              <a:ext cx="990597" cy="7857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3"/>
          <p:cNvGrpSpPr/>
          <p:nvPr/>
        </p:nvGrpSpPr>
        <p:grpSpPr>
          <a:xfrm>
            <a:off x="4953003" y="2667002"/>
            <a:ext cx="1835148" cy="2666998"/>
            <a:chOff x="4953003" y="1752602"/>
            <a:chExt cx="1835148" cy="266699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/>
            <a:srcRect l="21490" r="21490" b="4286"/>
            <a:stretch>
              <a:fillRect/>
            </a:stretch>
          </p:blipFill>
          <p:spPr bwMode="auto">
            <a:xfrm>
              <a:off x="5089805" y="2275332"/>
              <a:ext cx="1698346" cy="2144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Arrow Connector 18"/>
            <p:cNvCxnSpPr/>
            <p:nvPr/>
          </p:nvCxnSpPr>
          <p:spPr>
            <a:xfrm rot="16200000" flipH="1">
              <a:off x="4889929" y="1815676"/>
              <a:ext cx="522729" cy="39658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3429000" y="2667001"/>
            <a:ext cx="1371589" cy="2491453"/>
            <a:chOff x="3429000" y="1752601"/>
            <a:chExt cx="1371589" cy="2491453"/>
          </a:xfrm>
        </p:grpSpPr>
        <p:pic>
          <p:nvPicPr>
            <p:cNvPr id="21" name="Picture 2" descr="figure-14-08.JPG                                               000059E1&#10;production                     B8414635:"/>
            <p:cNvPicPr>
              <a:picLocks noChangeAspect="1" noChangeArrowheads="1"/>
            </p:cNvPicPr>
            <p:nvPr/>
          </p:nvPicPr>
          <p:blipFill>
            <a:blip r:embed="rId4"/>
            <a:srcRect l="37500" t="39301" r="26786" b="13100"/>
            <a:stretch>
              <a:fillRect/>
            </a:stretch>
          </p:blipFill>
          <p:spPr bwMode="auto">
            <a:xfrm>
              <a:off x="3429000" y="3048000"/>
              <a:ext cx="1371589" cy="1196054"/>
            </a:xfrm>
            <a:prstGeom prst="rect">
              <a:avLst/>
            </a:prstGeom>
            <a:noFill/>
          </p:spPr>
        </p:pic>
        <p:cxnSp>
          <p:nvCxnSpPr>
            <p:cNvPr id="22" name="Straight Arrow Connector 21"/>
            <p:cNvCxnSpPr/>
            <p:nvPr/>
          </p:nvCxnSpPr>
          <p:spPr>
            <a:xfrm rot="16200000" flipH="1">
              <a:off x="3190725" y="2123925"/>
              <a:ext cx="1142998" cy="4003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381000" y="7050072"/>
            <a:ext cx="5965753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a.  				– PKU, limit phenylalanine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				– </a:t>
            </a:r>
            <a:r>
              <a:rPr lang="en-US" kern="0" dirty="0" err="1" smtClean="0">
                <a:latin typeface="Comic Sans MS"/>
                <a:cs typeface="Comic Sans MS"/>
              </a:rPr>
              <a:t>statins</a:t>
            </a:r>
            <a:r>
              <a:rPr lang="en-US" kern="0" dirty="0" smtClean="0">
                <a:latin typeface="Comic Sans MS"/>
                <a:cs typeface="Comic Sans MS"/>
              </a:rPr>
              <a:t> – block cholesterol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c</a:t>
            </a:r>
            <a:r>
              <a:rPr lang="en-US" kern="0" dirty="0" smtClean="0">
                <a:latin typeface="Comic Sans MS"/>
                <a:cs typeface="Comic Sans MS"/>
              </a:rPr>
              <a:t>. 			– restore gene function (&gt;900 trials) 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685800"/>
            <a:ext cx="628021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pple Casual"/>
                <a:cs typeface="Apple Casual"/>
              </a:rPr>
              <a:t> How Is Genetic Screening Used to Detect Diseases? </a:t>
            </a:r>
            <a:r>
              <a:rPr lang="en-US" sz="2000" kern="0" dirty="0" smtClean="0">
                <a:latin typeface="Apple Casual"/>
                <a:cs typeface="Apple Casual"/>
              </a:rPr>
              <a:t>(&gt;900)</a:t>
            </a:r>
            <a:endParaRPr lang="en-US" sz="2000" b="1" kern="0" dirty="0" smtClean="0">
              <a:latin typeface="Apple Casual"/>
              <a:cs typeface="Apple Casual"/>
            </a:endParaRPr>
          </a:p>
          <a:p>
            <a:pPr marL="342900" indent="-342900" algn="ctr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914739" y="6305490"/>
            <a:ext cx="4800914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pple Casual"/>
                <a:cs typeface="Apple Casual"/>
              </a:rPr>
              <a:t>How are Genetic Diseases Treated?</a:t>
            </a:r>
            <a:endParaRPr lang="en-US" sz="2000" b="1" kern="0" dirty="0" smtClean="0">
              <a:latin typeface="Apple Casual"/>
              <a:cs typeface="Apple Casual"/>
            </a:endParaRPr>
          </a:p>
          <a:p>
            <a:pPr marL="342900" indent="-342900" algn="ctr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58847" y="1154668"/>
            <a:ext cx="5965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c</a:t>
            </a:r>
            <a:r>
              <a:rPr lang="en-US" kern="0" dirty="0" smtClean="0">
                <a:latin typeface="Comic Sans MS"/>
                <a:cs typeface="Comic Sans MS"/>
              </a:rPr>
              <a:t>. gene therapy – restore gene function (&gt;900 trials) </a:t>
            </a: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/>
          <a:srcRect l="10745" t="28571" r="21490" b="8571"/>
          <a:stretch>
            <a:fillRect/>
          </a:stretch>
        </p:blipFill>
        <p:spPr bwMode="auto">
          <a:xfrm>
            <a:off x="762000" y="1752600"/>
            <a:ext cx="4036775" cy="28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 l="32235" t="10000" r="21490" b="25714"/>
          <a:stretch>
            <a:fillRect/>
          </a:stretch>
        </p:blipFill>
        <p:spPr bwMode="auto">
          <a:xfrm>
            <a:off x="381000" y="5044408"/>
            <a:ext cx="2756616" cy="28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t="17194" r="52114" b="8597"/>
          <a:stretch>
            <a:fillRect/>
          </a:stretch>
        </p:blipFill>
        <p:spPr>
          <a:xfrm>
            <a:off x="4038600" y="5492100"/>
            <a:ext cx="2234963" cy="22100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81650" y="4859742"/>
            <a:ext cx="2549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0" dirty="0" smtClean="0">
                <a:latin typeface="Comic Sans MS"/>
                <a:cs typeface="Comic Sans MS"/>
              </a:rPr>
              <a:t>Gene therapy vectors 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914739" y="514290"/>
            <a:ext cx="4800914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pple Casual"/>
                <a:cs typeface="Apple Casual"/>
              </a:rPr>
              <a:t>How are Genetic Diseases Treated?</a:t>
            </a:r>
            <a:endParaRPr lang="en-US" sz="2000" b="1" kern="0" dirty="0" smtClean="0">
              <a:latin typeface="Apple Casual"/>
              <a:cs typeface="Apple Casual"/>
            </a:endParaRPr>
          </a:p>
          <a:p>
            <a:pPr marL="342900" indent="-342900" algn="ctr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914739" y="8153400"/>
            <a:ext cx="4800914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Type of mutation - important?</a:t>
            </a:r>
          </a:p>
          <a:p>
            <a:pPr marL="342900" indent="-342900" algn="ctr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81000" y="1524000"/>
            <a:ext cx="5916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• What Are Mutations?</a:t>
            </a:r>
          </a:p>
          <a:p>
            <a:endParaRPr lang="en-US" sz="2000" dirty="0" smtClean="0">
              <a:latin typeface="Apple Casual"/>
              <a:cs typeface="Apple Casual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" y="609600"/>
            <a:ext cx="472720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Gene Mutations and Molecular Medicine</a:t>
            </a:r>
          </a:p>
        </p:txBody>
      </p:sp>
      <p:pic>
        <p:nvPicPr>
          <p:cNvPr id="23" name="Picture 4" descr="Life9e-Fig-15-01-0"/>
          <p:cNvPicPr preferRelativeResize="0">
            <a:picLocks noChangeAspect="1" noChangeArrowheads="1"/>
          </p:cNvPicPr>
          <p:nvPr/>
        </p:nvPicPr>
        <p:blipFill>
          <a:blip r:embed="rId2"/>
          <a:srcRect l="5357" r="50357" b="51220"/>
          <a:stretch>
            <a:fillRect/>
          </a:stretch>
        </p:blipFill>
        <p:spPr bwMode="auto">
          <a:xfrm>
            <a:off x="3810000" y="1473306"/>
            <a:ext cx="2721429" cy="219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283113" y="2247275"/>
            <a:ext cx="29154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-</a:t>
            </a: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1000" y="3990740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latin typeface="Apple Casual"/>
                <a:cs typeface="Apple Casual"/>
              </a:rPr>
              <a:t> Genetic mutations:  </a:t>
            </a:r>
          </a:p>
        </p:txBody>
      </p:sp>
      <p:pic>
        <p:nvPicPr>
          <p:cNvPr id="27" name="Picture 38" descr="figure-12-13.JPG                                               0000ACE6&#10;production                     B8414635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5130800"/>
            <a:ext cx="3400425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3810000" y="5410200"/>
            <a:ext cx="2838675" cy="83099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Times New Roman" charset="0"/>
              </a:rPr>
              <a:t>Transmittal</a:t>
            </a:r>
            <a:r>
              <a:rPr lang="en-US" b="0" dirty="0">
                <a:latin typeface="Times New Roman" charset="0"/>
              </a:rPr>
              <a:t>: </a:t>
            </a:r>
            <a:r>
              <a:rPr lang="en-US" sz="1800" b="0" dirty="0">
                <a:latin typeface="Times New Roman" charset="0"/>
              </a:rPr>
              <a:t>(tissue</a:t>
            </a:r>
            <a:r>
              <a:rPr lang="en-US" sz="1800" b="0" dirty="0" smtClean="0">
                <a:latin typeface="Times New Roman" charset="0"/>
              </a:rPr>
              <a:t> affected)</a:t>
            </a:r>
            <a:endParaRPr lang="en-US" sz="2400" b="0" dirty="0">
              <a:latin typeface="Times New Roman" charset="0"/>
            </a:endParaRPr>
          </a:p>
          <a:p>
            <a:r>
              <a:rPr lang="en-US" sz="2400" b="0" dirty="0">
                <a:latin typeface="Times New Roman" charset="0"/>
              </a:rPr>
              <a:t>	-</a:t>
            </a:r>
            <a:r>
              <a:rPr lang="en-US" b="0" dirty="0" smtClean="0">
                <a:latin typeface="Times New Roman" charset="0"/>
              </a:rPr>
              <a:t>  </a:t>
            </a:r>
            <a:br>
              <a:rPr lang="en-US" b="0" dirty="0" smtClean="0">
                <a:latin typeface="Times New Roman" charset="0"/>
              </a:rPr>
            </a:br>
            <a:endParaRPr lang="en-US" b="0" dirty="0">
              <a:latin typeface="Times New Roman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786696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- Mutations may or may not have a phenotypic effect.</a:t>
            </a:r>
            <a:endParaRPr lang="en-US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8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81000" y="1473306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• What Are Mutations?</a:t>
            </a:r>
          </a:p>
          <a:p>
            <a:endParaRPr lang="en-US" sz="2000" dirty="0" smtClean="0">
              <a:latin typeface="Apple Casual"/>
              <a:cs typeface="Apple Casual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" y="609600"/>
            <a:ext cx="472720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Gene Mutations and Molecular Medicine</a:t>
            </a:r>
          </a:p>
        </p:txBody>
      </p:sp>
      <p:pic>
        <p:nvPicPr>
          <p:cNvPr id="23" name="Picture 4" descr="Life9e-Fig-15-01-0"/>
          <p:cNvPicPr preferRelativeResize="0">
            <a:picLocks noChangeAspect="1" noChangeArrowheads="1"/>
          </p:cNvPicPr>
          <p:nvPr/>
        </p:nvPicPr>
        <p:blipFill>
          <a:blip r:embed="rId2"/>
          <a:srcRect l="5357" r="50357" b="51220"/>
          <a:stretch>
            <a:fillRect/>
          </a:stretch>
        </p:blipFill>
        <p:spPr bwMode="auto">
          <a:xfrm>
            <a:off x="3842148" y="1219200"/>
            <a:ext cx="2721429" cy="219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023817" y="3692604"/>
            <a:ext cx="2582758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Mutational Effect</a:t>
            </a:r>
            <a:endParaRPr lang="en-US" sz="2400" dirty="0">
              <a:latin typeface="Apple Casual"/>
              <a:cs typeface="Apple Casual"/>
            </a:endParaRPr>
          </a:p>
        </p:txBody>
      </p:sp>
      <p:pic>
        <p:nvPicPr>
          <p:cNvPr id="11" name="Picture 4" descr="Life9e-Fig-15-01-0"/>
          <p:cNvPicPr preferRelativeResize="0">
            <a:picLocks noChangeAspect="1" noChangeArrowheads="1"/>
          </p:cNvPicPr>
          <p:nvPr/>
        </p:nvPicPr>
        <p:blipFill>
          <a:blip r:embed="rId2"/>
          <a:srcRect l="5357" t="48293" r="50357" b="10976"/>
          <a:stretch>
            <a:fillRect/>
          </a:stretch>
        </p:blipFill>
        <p:spPr bwMode="auto">
          <a:xfrm>
            <a:off x="381000" y="4382869"/>
            <a:ext cx="2721422" cy="183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Life9e-Fig-15-01-0"/>
          <p:cNvPicPr preferRelativeResize="0">
            <a:picLocks noChangeAspect="1" noChangeArrowheads="1"/>
          </p:cNvPicPr>
          <p:nvPr/>
        </p:nvPicPr>
        <p:blipFill>
          <a:blip r:embed="rId2"/>
          <a:srcRect l="50357" t="48293" r="5357" b="10976"/>
          <a:stretch>
            <a:fillRect/>
          </a:stretch>
        </p:blipFill>
        <p:spPr bwMode="auto">
          <a:xfrm>
            <a:off x="3842148" y="4382869"/>
            <a:ext cx="2721298" cy="183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070007" y="7223125"/>
            <a:ext cx="12747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pple Casual"/>
                <a:cs typeface="Apple Casual"/>
              </a:rPr>
              <a:t>hypomorph</a:t>
            </a:r>
            <a:endParaRPr lang="en-US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1095407" y="7829490"/>
            <a:ext cx="9284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pple Casual"/>
                <a:cs typeface="Apple Casual"/>
              </a:rPr>
              <a:t>amorph</a:t>
            </a:r>
            <a:endParaRPr lang="en-US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1036670" y="8439090"/>
            <a:ext cx="119776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Apple Casual"/>
                <a:cs typeface="Apple Casual"/>
              </a:rPr>
              <a:t>antimorph</a:t>
            </a:r>
            <a:endParaRPr lang="en-US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4426724" y="7223125"/>
            <a:ext cx="136447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pple Casual"/>
                <a:cs typeface="Apple Casual"/>
              </a:rPr>
              <a:t>hypermorph</a:t>
            </a:r>
            <a:endParaRPr lang="en-US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4429403" y="7864475"/>
            <a:ext cx="113661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pple Casual"/>
                <a:cs typeface="Apple Casual"/>
              </a:rPr>
              <a:t>neomorph</a:t>
            </a:r>
            <a:endParaRPr lang="en-US" dirty="0">
              <a:solidFill>
                <a:srgbClr val="0000FF"/>
              </a:solidFill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" y="438090"/>
            <a:ext cx="472720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Gene Mutations and Molecular Medicine</a:t>
            </a:r>
          </a:p>
        </p:txBody>
      </p:sp>
      <p:pic>
        <p:nvPicPr>
          <p:cNvPr id="8" name="Picture 4" descr="Life9e-Fig-15-02-1RU"/>
          <p:cNvPicPr preferRelativeResize="0">
            <a:picLocks noChangeAspect="1" noChangeArrowheads="1"/>
          </p:cNvPicPr>
          <p:nvPr/>
        </p:nvPicPr>
        <p:blipFill>
          <a:blip r:embed="rId2"/>
          <a:srcRect b="7317"/>
          <a:stretch>
            <a:fillRect/>
          </a:stretch>
        </p:blipFill>
        <p:spPr bwMode="auto">
          <a:xfrm>
            <a:off x="3008009" y="3942203"/>
            <a:ext cx="3511549" cy="238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Life9e-Fig-15-02-3RU"/>
          <p:cNvPicPr preferRelativeResize="0">
            <a:picLocks noChangeAspect="1" noChangeArrowheads="1"/>
          </p:cNvPicPr>
          <p:nvPr/>
        </p:nvPicPr>
        <p:blipFill>
          <a:blip r:embed="rId3"/>
          <a:srcRect b="7317"/>
          <a:stretch>
            <a:fillRect/>
          </a:stretch>
        </p:blipFill>
        <p:spPr bwMode="auto">
          <a:xfrm>
            <a:off x="353710" y="6685403"/>
            <a:ext cx="3511550" cy="238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41737" y="4636131"/>
            <a:ext cx="75805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Apple Casual"/>
                <a:cs typeface="Apple Casual"/>
              </a:rPr>
              <a:t>Silent</a:t>
            </a: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153699" y="7361872"/>
            <a:ext cx="2018501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Missense</a:t>
            </a:r>
            <a:endParaRPr lang="en-US" dirty="0" smtClean="0">
              <a:latin typeface="Apple Casual"/>
              <a:cs typeface="Apple Casual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Apple Casual"/>
                <a:cs typeface="Apple Casual"/>
              </a:rPr>
              <a:t> Conservative</a:t>
            </a:r>
          </a:p>
          <a:p>
            <a:pPr>
              <a:buFontTx/>
              <a:buChar char="-"/>
            </a:pPr>
            <a:endParaRPr lang="en-US" dirty="0" smtClean="0">
              <a:latin typeface="Apple Casual"/>
              <a:cs typeface="Apple Casual"/>
            </a:endParaRPr>
          </a:p>
          <a:p>
            <a:pPr>
              <a:buFontTx/>
              <a:buChar char="-"/>
            </a:pPr>
            <a:r>
              <a:rPr lang="en-US" dirty="0" smtClean="0">
                <a:latin typeface="Apple Casual"/>
                <a:cs typeface="Apple Casual"/>
              </a:rPr>
              <a:t> </a:t>
            </a:r>
            <a:r>
              <a:rPr lang="en-US" dirty="0" err="1" smtClean="0">
                <a:latin typeface="Apple Casual"/>
                <a:cs typeface="Apple Casual"/>
              </a:rPr>
              <a:t>Nonconservative</a:t>
            </a:r>
            <a:endParaRPr lang="en-US" dirty="0" smtClean="0">
              <a:latin typeface="Apple Casual"/>
              <a:cs typeface="Apple Casual"/>
            </a:endParaRPr>
          </a:p>
          <a:p>
            <a:pPr>
              <a:buFontTx/>
              <a:buChar char="-"/>
            </a:pP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655579" y="1138535"/>
            <a:ext cx="2687821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Types of Mutation</a:t>
            </a:r>
            <a:endParaRPr lang="en-US" sz="2400" dirty="0">
              <a:latin typeface="Apple Casual"/>
              <a:cs typeface="Apple Casual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85800" y="1538962"/>
            <a:ext cx="68234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Apple Casual"/>
                <a:cs typeface="Apple Casual"/>
              </a:rPr>
              <a:t>Point</a:t>
            </a: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4432980" y="1538962"/>
            <a:ext cx="148262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Apple Casual"/>
                <a:cs typeface="Apple Casual"/>
              </a:rPr>
              <a:t>Chromosomal</a:t>
            </a:r>
            <a:endParaRPr lang="en-US" dirty="0">
              <a:latin typeface="Apple Casual"/>
              <a:cs typeface="Apple Casual"/>
            </a:endParaRPr>
          </a:p>
        </p:txBody>
      </p:sp>
      <p:pic>
        <p:nvPicPr>
          <p:cNvPr id="17" name="Picture 6" descr="4c.jpg                                                         00000010Macintosh HD                   ABA78158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5167" y="2092960"/>
            <a:ext cx="2926080" cy="125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4" grpId="0" animBg="1" autoUpdateAnimBg="0"/>
      <p:bldP spid="15" grpId="0" autoUpdateAnimBg="0"/>
      <p:bldP spid="1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" y="438090"/>
            <a:ext cx="472720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Gene Mutations and Molecular Medicine</a:t>
            </a:r>
          </a:p>
        </p:txBody>
      </p:sp>
      <p:pic>
        <p:nvPicPr>
          <p:cNvPr id="10" name="Picture 4" descr="Life9e-Fig-15-02-2RU"/>
          <p:cNvPicPr preferRelativeResize="0">
            <a:picLocks noChangeAspect="1" noChangeArrowheads="1"/>
          </p:cNvPicPr>
          <p:nvPr/>
        </p:nvPicPr>
        <p:blipFill>
          <a:blip r:embed="rId2"/>
          <a:srcRect b="7317"/>
          <a:stretch>
            <a:fillRect/>
          </a:stretch>
        </p:blipFill>
        <p:spPr bwMode="auto">
          <a:xfrm>
            <a:off x="3008008" y="1732404"/>
            <a:ext cx="3511550" cy="2382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349345" y="2799204"/>
            <a:ext cx="107475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Apple Casual"/>
                <a:cs typeface="Apple Casual"/>
              </a:rPr>
              <a:t>Nonsense</a:t>
            </a: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648200" y="6585466"/>
            <a:ext cx="12545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 smtClean="0">
                <a:latin typeface="Apple Casual"/>
                <a:cs typeface="Apple Casual"/>
              </a:rPr>
              <a:t>Frameshift</a:t>
            </a:r>
            <a:endParaRPr lang="en-US" dirty="0">
              <a:latin typeface="Apple Casual"/>
              <a:cs typeface="Apple Casual"/>
            </a:endParaRPr>
          </a:p>
        </p:txBody>
      </p:sp>
      <p:pic>
        <p:nvPicPr>
          <p:cNvPr id="15" name="Picture 4" descr="Life9e-Fig-15-02-4RU"/>
          <p:cNvPicPr preferRelativeResize="0">
            <a:picLocks noChangeAspect="1" noChangeArrowheads="1"/>
          </p:cNvPicPr>
          <p:nvPr/>
        </p:nvPicPr>
        <p:blipFill>
          <a:blip r:embed="rId3"/>
          <a:srcRect b="7317"/>
          <a:stretch>
            <a:fillRect/>
          </a:stretch>
        </p:blipFill>
        <p:spPr bwMode="auto">
          <a:xfrm>
            <a:off x="381000" y="5562600"/>
            <a:ext cx="3511550" cy="238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349345" y="1062335"/>
            <a:ext cx="374974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Types of Mutation: POINT</a:t>
            </a:r>
            <a:endParaRPr lang="en-US" sz="2400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6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" y="438090"/>
            <a:ext cx="472720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Gene Mutations and Molecular Medicine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82214" y="1214735"/>
            <a:ext cx="486596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Types of Mutation: CHROMOSOMAL</a:t>
            </a:r>
            <a:endParaRPr lang="en-US" sz="2400" dirty="0">
              <a:latin typeface="Apple Casual"/>
              <a:cs typeface="Apple Casual"/>
            </a:endParaRPr>
          </a:p>
        </p:txBody>
      </p:sp>
      <p:pic>
        <p:nvPicPr>
          <p:cNvPr id="11" name="Picture 4" descr="Life9e-Fig-15-04-0R"/>
          <p:cNvPicPr preferRelativeResize="0">
            <a:picLocks noChangeAspect="1" noChangeArrowheads="1"/>
          </p:cNvPicPr>
          <p:nvPr/>
        </p:nvPicPr>
        <p:blipFill>
          <a:blip r:embed="rId2"/>
          <a:srcRect l="21429" r="21429" b="7317"/>
          <a:stretch>
            <a:fillRect/>
          </a:stretch>
        </p:blipFill>
        <p:spPr bwMode="auto">
          <a:xfrm>
            <a:off x="971559" y="2107208"/>
            <a:ext cx="4514841" cy="536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091" y="609600"/>
            <a:ext cx="588346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How Are DNA Molecules and Mutations Analyzed?</a:t>
            </a:r>
          </a:p>
        </p:txBody>
      </p:sp>
      <p:pic>
        <p:nvPicPr>
          <p:cNvPr id="22" name="Picture 4" descr="Life9e-Fig-15-07-0R"/>
          <p:cNvPicPr preferRelativeResize="0">
            <a:picLocks noChangeAspect="1" noChangeArrowheads="1"/>
          </p:cNvPicPr>
          <p:nvPr/>
        </p:nvPicPr>
        <p:blipFill>
          <a:blip r:embed="rId2"/>
          <a:srcRect b="5854"/>
          <a:stretch>
            <a:fillRect/>
          </a:stretch>
        </p:blipFill>
        <p:spPr bwMode="auto">
          <a:xfrm>
            <a:off x="238760" y="1676400"/>
            <a:ext cx="2809240" cy="193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" descr="Life9e-Fig-15-08-1R"/>
          <p:cNvPicPr preferRelativeResize="0">
            <a:picLocks noChangeAspect="1" noChangeArrowheads="1"/>
          </p:cNvPicPr>
          <p:nvPr/>
        </p:nvPicPr>
        <p:blipFill>
          <a:blip r:embed="rId3"/>
          <a:srcRect l="10714" t="10244" b="4390"/>
          <a:stretch>
            <a:fillRect/>
          </a:stretch>
        </p:blipFill>
        <p:spPr bwMode="auto">
          <a:xfrm>
            <a:off x="3417909" y="1463302"/>
            <a:ext cx="3135291" cy="219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784246" y="1263247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Restriction enzymes</a:t>
            </a:r>
            <a:endParaRPr lang="en-US" sz="2000" dirty="0"/>
          </a:p>
        </p:txBody>
      </p:sp>
      <p:pic>
        <p:nvPicPr>
          <p:cNvPr id="27" name="Picture 4" descr="Life9e-Fig-15-08-2R"/>
          <p:cNvPicPr preferRelativeResize="0">
            <a:picLocks noChangeAspect="1" noChangeArrowheads="1"/>
          </p:cNvPicPr>
          <p:nvPr/>
        </p:nvPicPr>
        <p:blipFill>
          <a:blip r:embed="rId4"/>
          <a:srcRect t="11707" b="5854"/>
          <a:stretch>
            <a:fillRect/>
          </a:stretch>
        </p:blipFill>
        <p:spPr bwMode="auto">
          <a:xfrm>
            <a:off x="784246" y="5181600"/>
            <a:ext cx="5267325" cy="317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2151081" y="4495800"/>
            <a:ext cx="2343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Gel electrophoresis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" y="1473470"/>
            <a:ext cx="67818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comparative genomics – genome prospecting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	a.  </a:t>
            </a:r>
          </a:p>
        </p:txBody>
      </p:sp>
      <p:pic>
        <p:nvPicPr>
          <p:cNvPr id="13" name="Picture 4" descr="Life8e-Fig-17-08-1RL"/>
          <p:cNvPicPr>
            <a:picLocks noChangeAspect="1" noChangeArrowheads="1"/>
          </p:cNvPicPr>
          <p:nvPr/>
        </p:nvPicPr>
        <p:blipFill>
          <a:blip r:embed="rId2"/>
          <a:srcRect l="6369" t="25714" r="6369" b="24286"/>
          <a:stretch>
            <a:fillRect/>
          </a:stretch>
        </p:blipFill>
        <p:spPr bwMode="auto">
          <a:xfrm>
            <a:off x="2871212" y="2590800"/>
            <a:ext cx="3758188" cy="1600240"/>
          </a:xfrm>
          <a:prstGeom prst="rect">
            <a:avLst/>
          </a:prstGeom>
          <a:noFill/>
        </p:spPr>
      </p:pic>
      <p:pic>
        <p:nvPicPr>
          <p:cNvPr id="10" name="Picture 5" descr="Life8e-Fig-17-08-2RL"/>
          <p:cNvPicPr>
            <a:picLocks noChangeAspect="1" noChangeArrowheads="1"/>
          </p:cNvPicPr>
          <p:nvPr/>
        </p:nvPicPr>
        <p:blipFill>
          <a:blip r:embed="rId3"/>
          <a:srcRect l="10745" t="10000" r="10745" b="8571"/>
          <a:stretch>
            <a:fillRect/>
          </a:stretch>
        </p:blipFill>
        <p:spPr bwMode="auto">
          <a:xfrm>
            <a:off x="2941318" y="4206247"/>
            <a:ext cx="3340608" cy="2606069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28600" y="2861584"/>
            <a:ext cx="25481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mic Sans MS"/>
                <a:cs typeface="Comic Sans MS"/>
              </a:rPr>
              <a:t>Single nucleotide </a:t>
            </a:r>
          </a:p>
          <a:p>
            <a:r>
              <a:rPr lang="en-US" sz="1600" u="sng" kern="0" dirty="0" smtClean="0">
                <a:latin typeface="Comic Sans MS"/>
                <a:cs typeface="Comic Sans MS"/>
              </a:rPr>
              <a:t>Polymorphism:</a:t>
            </a:r>
          </a:p>
          <a:p>
            <a:r>
              <a:rPr lang="en-US" sz="1600" kern="0" dirty="0" smtClean="0">
                <a:latin typeface="Comic Sans MS"/>
                <a:cs typeface="Comic Sans MS"/>
              </a:rPr>
              <a:t>	• DNA variation</a:t>
            </a:r>
          </a:p>
          <a:p>
            <a:r>
              <a:rPr lang="en-US" sz="1600" kern="0" dirty="0" smtClean="0">
                <a:latin typeface="Comic Sans MS"/>
                <a:cs typeface="Comic Sans MS"/>
              </a:rPr>
              <a:t>	• </a:t>
            </a:r>
            <a:r>
              <a:rPr lang="en-US" sz="1600" u="sng" kern="0" dirty="0" smtClean="0">
                <a:latin typeface="Comic Sans MS"/>
                <a:cs typeface="Comic Sans MS"/>
              </a:rPr>
              <a:t>&gt;</a:t>
            </a:r>
            <a:r>
              <a:rPr lang="en-US" sz="1600" kern="0" dirty="0" smtClean="0">
                <a:latin typeface="Comic Sans MS"/>
                <a:cs typeface="Comic Sans MS"/>
              </a:rPr>
              <a:t> 1% of population	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52400" y="4677466"/>
            <a:ext cx="289564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mic Sans MS"/>
                <a:cs typeface="Comic Sans MS"/>
              </a:rPr>
              <a:t>Restriction fragment length</a:t>
            </a:r>
          </a:p>
          <a:p>
            <a:r>
              <a:rPr lang="en-US" sz="1600" u="sng" kern="0" dirty="0" smtClean="0">
                <a:latin typeface="Comic Sans MS"/>
                <a:cs typeface="Comic Sans MS"/>
              </a:rPr>
              <a:t>Polymorphism:</a:t>
            </a:r>
          </a:p>
          <a:p>
            <a:r>
              <a:rPr lang="en-US" sz="1600" kern="0" dirty="0" smtClean="0">
                <a:latin typeface="Comic Sans MS"/>
                <a:cs typeface="Comic Sans MS"/>
              </a:rPr>
              <a:t>  • alters restriction site</a:t>
            </a:r>
          </a:p>
          <a:p>
            <a:r>
              <a:rPr lang="en-US" sz="1600" kern="0" dirty="0" smtClean="0">
                <a:latin typeface="Comic Sans MS"/>
                <a:cs typeface="Comic Sans MS"/>
              </a:rPr>
              <a:t>	</a:t>
            </a:r>
          </a:p>
          <a:p>
            <a:r>
              <a:rPr lang="en-US" sz="1600" kern="0" dirty="0" smtClean="0">
                <a:latin typeface="Comic Sans MS"/>
                <a:cs typeface="Comic Sans MS"/>
              </a:rPr>
              <a:t>   • use for allelic genotyping</a:t>
            </a:r>
          </a:p>
          <a:p>
            <a:endParaRPr lang="en-US" sz="1600" kern="0" dirty="0" smtClean="0">
              <a:latin typeface="Comic Sans MS"/>
              <a:cs typeface="Comic Sans MS"/>
            </a:endParaRPr>
          </a:p>
          <a:p>
            <a:r>
              <a:rPr lang="en-US" sz="1600" kern="0" dirty="0" smtClean="0">
                <a:latin typeface="Comic Sans MS"/>
                <a:cs typeface="Comic Sans MS"/>
              </a:rPr>
              <a:t>   • linkage to disease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41318" y="5135916"/>
            <a:ext cx="3840482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3542" y="753291"/>
            <a:ext cx="604330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What DNA Changes Lead to Genetic Diseases?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1087933" y="7063871"/>
            <a:ext cx="403536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 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c</a:t>
            </a:r>
            <a:r>
              <a:rPr lang="en-US" kern="0" dirty="0" smtClean="0">
                <a:latin typeface="Comic Sans MS"/>
                <a:cs typeface="Comic Sans MS"/>
              </a:rPr>
              <a:t>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28600" y="3486090"/>
            <a:ext cx="6276024" cy="4427042"/>
            <a:chOff x="228600" y="3573958"/>
            <a:chExt cx="6276024" cy="4427042"/>
          </a:xfrm>
        </p:grpSpPr>
        <p:sp>
          <p:nvSpPr>
            <p:cNvPr id="14" name="Rectangle 13"/>
            <p:cNvSpPr/>
            <p:nvPr/>
          </p:nvSpPr>
          <p:spPr>
            <a:xfrm>
              <a:off x="228600" y="3573958"/>
              <a:ext cx="6121603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27013" lvl="0" indent="-227013" defTabSz="914400" fontAlgn="base">
                <a:spcBef>
                  <a:spcPct val="60000"/>
                </a:spcBef>
                <a:spcAft>
                  <a:spcPct val="0"/>
                </a:spcAft>
                <a:buClr>
                  <a:schemeClr val="bg2"/>
                </a:buClr>
              </a:pPr>
              <a:r>
                <a:rPr lang="en-US" sz="2000" kern="0" dirty="0" smtClean="0">
                  <a:latin typeface="Apple Casual"/>
                  <a:cs typeface="Apple Casual"/>
                </a:rPr>
                <a:t>How do defective genes/proteins lead to diseases?</a:t>
              </a:r>
            </a:p>
            <a:p>
              <a:pPr marL="227013" lvl="0" indent="-227013" defTabSz="914400" fontAlgn="base">
                <a:spcBef>
                  <a:spcPct val="60000"/>
                </a:spcBef>
                <a:spcAft>
                  <a:spcPct val="0"/>
                </a:spcAft>
                <a:buClr>
                  <a:schemeClr val="bg2"/>
                </a:buClr>
              </a:pPr>
              <a:endParaRPr lang="en-US" sz="2000" kern="0" dirty="0" smtClean="0">
                <a:latin typeface="Apple Casual"/>
                <a:cs typeface="Apple Casual"/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792" y="4800600"/>
              <a:ext cx="4255008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Rectangle 16"/>
            <p:cNvSpPr/>
            <p:nvPr/>
          </p:nvSpPr>
          <p:spPr>
            <a:xfrm>
              <a:off x="476250" y="4145280"/>
              <a:ext cx="60283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lphaLcPeriod"/>
              </a:pPr>
              <a:r>
                <a:rPr lang="en-US" kern="0" dirty="0" smtClean="0">
                  <a:latin typeface="Comic Sans MS"/>
                  <a:cs typeface="Comic Sans MS"/>
                </a:rPr>
                <a:t>Single </a:t>
              </a:r>
              <a:r>
                <a:rPr lang="en-US" kern="0" dirty="0" err="1" smtClean="0">
                  <a:latin typeface="Comic Sans MS"/>
                  <a:cs typeface="Comic Sans MS"/>
                </a:rPr>
                <a:t>aa</a:t>
              </a:r>
              <a:r>
                <a:rPr lang="en-US" kern="0" dirty="0" smtClean="0">
                  <a:latin typeface="Comic Sans MS"/>
                  <a:cs typeface="Comic Sans MS"/>
                </a:rPr>
                <a:t> change in </a:t>
              </a:r>
              <a:r>
                <a:rPr lang="en-US" kern="0" dirty="0" err="1" smtClean="0">
                  <a:latin typeface="Comic Sans MS"/>
                  <a:cs typeface="Comic Sans MS"/>
                </a:rPr>
                <a:t>ß</a:t>
              </a:r>
              <a:r>
                <a:rPr lang="en-US" kern="0" dirty="0" smtClean="0">
                  <a:latin typeface="Comic Sans MS"/>
                  <a:cs typeface="Comic Sans MS"/>
                </a:rPr>
                <a:t> </a:t>
              </a:r>
              <a:r>
                <a:rPr lang="en-US" kern="0" dirty="0" err="1" smtClean="0">
                  <a:latin typeface="Comic Sans MS"/>
                  <a:cs typeface="Comic Sans MS"/>
                </a:rPr>
                <a:t>globin</a:t>
              </a:r>
              <a:r>
                <a:rPr lang="en-US" kern="0" dirty="0" smtClean="0">
                  <a:latin typeface="Comic Sans MS"/>
                  <a:cs typeface="Comic Sans MS"/>
                </a:rPr>
                <a:t> can =</a:t>
              </a:r>
            </a:p>
            <a:p>
              <a:pPr marL="800100" lvl="1" indent="-342900"/>
              <a:r>
                <a:rPr lang="en-US" kern="0" dirty="0" smtClean="0">
                  <a:latin typeface="Comic Sans MS"/>
                  <a:cs typeface="Comic Sans MS"/>
                </a:rPr>
                <a:t>	</a:t>
              </a:r>
              <a:r>
                <a:rPr lang="en-US" sz="1600" kern="0" dirty="0" smtClean="0">
                  <a:latin typeface="Comic Sans MS"/>
                  <a:cs typeface="Comic Sans MS"/>
                </a:rPr>
                <a:t>- 1</a:t>
              </a:r>
              <a:r>
                <a:rPr lang="en-US" sz="1600" kern="0" baseline="30000" dirty="0" smtClean="0">
                  <a:latin typeface="Comic Sans MS"/>
                  <a:cs typeface="Comic Sans MS"/>
                </a:rPr>
                <a:t>st</a:t>
              </a:r>
              <a:r>
                <a:rPr lang="en-US" sz="1600" kern="0" dirty="0" smtClean="0">
                  <a:latin typeface="Comic Sans MS"/>
                  <a:cs typeface="Comic Sans MS"/>
                </a:rPr>
                <a:t> genetic disease linked to </a:t>
              </a:r>
              <a:r>
                <a:rPr lang="en-US" sz="1600" kern="0" dirty="0" err="1" smtClean="0">
                  <a:latin typeface="Comic Sans MS"/>
                  <a:cs typeface="Comic Sans MS"/>
                </a:rPr>
                <a:t>aa</a:t>
              </a:r>
              <a:r>
                <a:rPr lang="en-US" sz="1600" kern="0" dirty="0" smtClean="0">
                  <a:latin typeface="Comic Sans MS"/>
                  <a:cs typeface="Comic Sans MS"/>
                </a:rPr>
                <a:t> change</a:t>
              </a:r>
              <a:endParaRPr lang="en-US" sz="1600" dirty="0"/>
            </a:p>
          </p:txBody>
        </p:sp>
        <p:pic>
          <p:nvPicPr>
            <p:cNvPr id="20" name="Picture 4" descr="Life8e-Fig-12-18-0RL"/>
            <p:cNvPicPr>
              <a:picLocks noChangeAspect="1" noChangeArrowheads="1"/>
            </p:cNvPicPr>
            <p:nvPr/>
          </p:nvPicPr>
          <p:blipFill>
            <a:blip r:embed="rId3"/>
            <a:srcRect b="28571"/>
            <a:stretch>
              <a:fillRect/>
            </a:stretch>
          </p:blipFill>
          <p:spPr bwMode="auto">
            <a:xfrm>
              <a:off x="4648200" y="6705600"/>
              <a:ext cx="1702003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Lect.8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6250" y="598539"/>
            <a:ext cx="56499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What DNA Changes Lead to Genetic Diseases?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80" y="1219200"/>
            <a:ext cx="4091940" cy="208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658</Words>
  <Application>Microsoft Macintosh PowerPoint</Application>
  <PresentationFormat>On-screen Show (4:3)</PresentationFormat>
  <Paragraphs>155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 d</dc:creator>
  <cp:lastModifiedBy>J D</cp:lastModifiedBy>
  <cp:revision>342</cp:revision>
  <dcterms:created xsi:type="dcterms:W3CDTF">2015-09-16T23:55:49Z</dcterms:created>
  <dcterms:modified xsi:type="dcterms:W3CDTF">2015-09-16T23:55:59Z</dcterms:modified>
</cp:coreProperties>
</file>